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9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2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7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8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1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5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1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2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0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13196-A358-49D1-A404-7419676C2F5C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B6271-0996-4E7C-BAD2-9D703BB8E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8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hyperlink" Target="https://github.com/a2-4am/4liv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</a:t>
            </a:r>
            <a:r>
              <a:rPr lang="en-US" dirty="0" err="1"/>
              <a:t>Diversi</a:t>
            </a:r>
            <a:r>
              <a:rPr lang="en-US" dirty="0"/>
              <a:t>-DOS to </a:t>
            </a:r>
            <a:r>
              <a:rPr lang="en-US" dirty="0" err="1"/>
              <a:t>Directi</a:t>
            </a:r>
            <a:r>
              <a:rPr lang="en-US" dirty="0"/>
              <a:t>-DOS</a:t>
            </a:r>
            <a:br>
              <a:rPr lang="en-US" dirty="0"/>
            </a:br>
            <a:r>
              <a:rPr lang="en-US" dirty="0"/>
              <a:t>and the creation of 4LIVE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5430741"/>
            <a:ext cx="10515600" cy="746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Peter Ferrie</a:t>
            </a:r>
            <a:br>
              <a:rPr lang="en-US" dirty="0"/>
            </a:br>
            <a:r>
              <a:rPr lang="en-US" dirty="0"/>
              <a:t>http://pferrie.host22.com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45F495-5F46-4C02-A599-E7E3C3E22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7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7"/>
    </mc:Choice>
    <mc:Fallback>
      <p:transition spd="slow" advTm="3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Version 2 added lowercase text</a:t>
            </a:r>
          </a:p>
          <a:p>
            <a:r>
              <a:rPr lang="en-US" dirty="0"/>
              <a:t>Running from Language Card</a:t>
            </a:r>
          </a:p>
          <a:p>
            <a:r>
              <a:rPr lang="en-US" dirty="0"/>
              <a:t>Allowed loading most code to original address to annotate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4LIVE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94391D-A748-4AF3-8011-5D4A07363E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28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20"/>
    </mc:Choice>
    <mc:Fallback>
      <p:transition spd="slow" advTm="4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5524497" y="1876418"/>
            <a:ext cx="5343527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0B9A-BEFF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5534019" y="1876418"/>
            <a:ext cx="2952754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0900-86FF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BF1256-FABF-4EF0-9EB3-DBBE975A21BB}"/>
              </a:ext>
            </a:extLst>
          </p:cNvPr>
          <p:cNvSpPr/>
          <p:nvPr/>
        </p:nvSpPr>
        <p:spPr>
          <a:xfrm>
            <a:off x="4248149" y="1876419"/>
            <a:ext cx="1276346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0800-0B99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3812" y="365125"/>
            <a:ext cx="10669988" cy="1325563"/>
          </a:xfrm>
        </p:spPr>
        <p:txBody>
          <a:bodyPr/>
          <a:lstStyle/>
          <a:p>
            <a:r>
              <a:rPr lang="en-US" dirty="0"/>
              <a:t>Memory map with 4LIVE v2 in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8486775" y="1876416"/>
            <a:ext cx="3209924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8700-BFFF</a:t>
            </a:r>
          </a:p>
          <a:p>
            <a:pPr algn="ctr"/>
            <a:r>
              <a:rPr lang="en-US" dirty="0"/>
              <a:t>DOS boot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384FE4-398D-4988-B0E0-CA9511BED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54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05"/>
    </mc:Choice>
    <mc:Fallback>
      <p:transition spd="slow" advTm="5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918128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NOT GOOD ENOUGH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55E0A8-3245-4DFB-8943-1E37F904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9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0"/>
    </mc:Choice>
    <mc:Fallback>
      <p:transition spd="slow" advTm="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DOS files have a track/sector list to allocate space on disk</a:t>
            </a:r>
          </a:p>
          <a:p>
            <a:r>
              <a:rPr lang="en-US" dirty="0"/>
              <a:t>They also carry their file size internally</a:t>
            </a:r>
          </a:p>
          <a:p>
            <a:r>
              <a:rPr lang="en-US" dirty="0"/>
              <a:t>The two don't have to match...</a:t>
            </a:r>
          </a:p>
          <a:p>
            <a:r>
              <a:rPr lang="en-US" dirty="0"/>
              <a:t>If we place a small file size in the file…</a:t>
            </a:r>
          </a:p>
          <a:p>
            <a:r>
              <a:rPr lang="en-US" dirty="0"/>
              <a:t>…the rest becomes overlay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DOS Tricks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BE8CD3-E99C-47EB-A1B2-BE26BA8B0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08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76"/>
    </mc:Choice>
    <mc:Fallback>
      <p:transition spd="slow" advTm="4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DOS offers a relatively unknown API for file access</a:t>
            </a:r>
          </a:p>
          <a:p>
            <a:r>
              <a:rPr lang="en-US" dirty="0"/>
              <a:t>Known as the File Manager</a:t>
            </a:r>
          </a:p>
          <a:p>
            <a:r>
              <a:rPr lang="en-US" dirty="0"/>
              <a:t>Offers Open/Seek/Read/Write support</a:t>
            </a:r>
          </a:p>
          <a:p>
            <a:r>
              <a:rPr lang="en-US" dirty="0"/>
              <a:t>Data packet similar to what came later in </a:t>
            </a:r>
            <a:r>
              <a:rPr lang="en-US" dirty="0" err="1"/>
              <a:t>ProDOS</a:t>
            </a:r>
            <a:endParaRPr lang="en-US" dirty="0"/>
          </a:p>
          <a:p>
            <a:r>
              <a:rPr lang="en-US" dirty="0"/>
              <a:t>We can open our file, seek to overlay, and read it</a:t>
            </a:r>
          </a:p>
          <a:p>
            <a:r>
              <a:rPr lang="en-US" dirty="0"/>
              <a:t>Even more than once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 </a:t>
            </a:r>
            <a:r>
              <a:rPr lang="en-US"/>
              <a:t>File Access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56A882-5A45-4A1A-8255-AEA1C7F7B2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5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90"/>
    </mc:Choice>
    <mc:Fallback>
      <p:transition spd="slow" advTm="5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5067300" y="1876418"/>
            <a:ext cx="5800724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08CE-BEFF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5144494" y="1876418"/>
            <a:ext cx="3342280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0900-86FF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0200-02AD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02AE-03CF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172881-EB6F-41D8-81FD-4426B7A93BC7}"/>
              </a:ext>
            </a:extLst>
          </p:cNvPr>
          <p:cNvSpPr/>
          <p:nvPr/>
        </p:nvSpPr>
        <p:spPr>
          <a:xfrm>
            <a:off x="4238625" y="1876418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0800-08CD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2493" y="365125"/>
            <a:ext cx="11124206" cy="1325563"/>
          </a:xfrm>
        </p:spPr>
        <p:txBody>
          <a:bodyPr/>
          <a:lstStyle/>
          <a:p>
            <a:r>
              <a:rPr lang="en-US" dirty="0"/>
              <a:t>Memory map with 4LIVE v2.1 in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38200" y="5430741"/>
            <a:ext cx="10515600" cy="746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unreleased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8486774" y="1876416"/>
            <a:ext cx="320992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8700-BFFF</a:t>
            </a:r>
          </a:p>
          <a:p>
            <a:pPr algn="ctr"/>
            <a:r>
              <a:rPr lang="en-US" dirty="0"/>
              <a:t>DOS boot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C1A5A6-9F58-4C34-83FE-5D885DEB4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3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03"/>
    </mc:Choice>
    <mc:Fallback>
      <p:transition spd="slow" advTm="2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918128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/>
              <a:t>NOT GOOD ENOUGH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B78AA0-5A5B-4DDD-A772-40DBDCFF6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9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"/>
    </mc:Choice>
    <mc:Fallback>
      <p:transition spd="slow" advTm="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5067300" y="1876418"/>
            <a:ext cx="5800724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08CE-BEFF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5144494" y="1876418"/>
            <a:ext cx="3342280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0900-86FF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172881-EB6F-41D8-81FD-4426B7A93BC7}"/>
              </a:ext>
            </a:extLst>
          </p:cNvPr>
          <p:cNvSpPr/>
          <p:nvPr/>
        </p:nvSpPr>
        <p:spPr>
          <a:xfrm>
            <a:off x="4238625" y="1876418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0800-08CD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72493" y="365125"/>
            <a:ext cx="11124206" cy="1325563"/>
          </a:xfrm>
        </p:spPr>
        <p:txBody>
          <a:bodyPr/>
          <a:lstStyle/>
          <a:p>
            <a:r>
              <a:rPr lang="en-US" dirty="0"/>
              <a:t>Memory map with 4LIVE v2.2 in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38200" y="5430741"/>
            <a:ext cx="10515600" cy="746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unreleased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8486774" y="1876416"/>
            <a:ext cx="320992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8700-BFFF</a:t>
            </a:r>
          </a:p>
          <a:p>
            <a:pPr algn="ctr"/>
            <a:r>
              <a:rPr lang="en-US" dirty="0"/>
              <a:t>DOS boot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D7CFDC-63B2-4E68-ACC5-1C29A730C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3"/>
    </mc:Choice>
    <mc:Fallback>
      <p:transition spd="slow" advTm="1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918128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/>
              <a:t>NOT GOOD ENOUGH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1B7572-68DB-4C62-AE3E-91B6A4029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7"/>
    </mc:Choice>
    <mc:Fallback>
      <p:transition spd="slow" advTm="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careful coding, an overlay can be placed over active memory</a:t>
            </a:r>
          </a:p>
          <a:p>
            <a:r>
              <a:rPr lang="en-US" dirty="0"/>
              <a:t>Just duplicate overlapped content</a:t>
            </a:r>
          </a:p>
          <a:p>
            <a:r>
              <a:rPr lang="en-US" dirty="0"/>
              <a:t>DOS doesn't care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Overlay Manager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63A544-B20F-4D0B-A6E1-447C06D495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07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3"/>
    </mc:Choice>
    <mc:Fallback>
      <p:transition spd="slow" advTm="3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Regular DOS uses a lot of memory for itself</a:t>
            </a:r>
          </a:p>
          <a:p>
            <a:r>
              <a:rPr lang="en-US" dirty="0"/>
              <a:t>This makes it hard to trace a disk that uses the same pages</a:t>
            </a:r>
          </a:p>
          <a:p>
            <a:r>
              <a:rPr lang="en-US" dirty="0"/>
              <a:t>It requires</a:t>
            </a:r>
          </a:p>
          <a:p>
            <a:pPr lvl="1"/>
            <a:r>
              <a:rPr lang="en-US" dirty="0"/>
              <a:t>Booting the title</a:t>
            </a:r>
          </a:p>
          <a:p>
            <a:pPr lvl="1"/>
            <a:r>
              <a:rPr lang="en-US" dirty="0"/>
              <a:t>Then booting DOS</a:t>
            </a:r>
          </a:p>
          <a:p>
            <a:pPr lvl="1"/>
            <a:r>
              <a:rPr lang="en-US" dirty="0"/>
              <a:t>Then saving the untouched pieces</a:t>
            </a:r>
          </a:p>
          <a:p>
            <a:pPr lvl="1"/>
            <a:r>
              <a:rPr lang="en-US" dirty="0"/>
              <a:t>Then booting the title again</a:t>
            </a:r>
          </a:p>
          <a:p>
            <a:pPr lvl="1"/>
            <a:r>
              <a:rPr lang="en-US" dirty="0"/>
              <a:t>Then relocating the pieces that will be overwritten</a:t>
            </a:r>
          </a:p>
          <a:p>
            <a:pPr lvl="1"/>
            <a:r>
              <a:rPr lang="en-US" dirty="0"/>
              <a:t>Then booting DOS</a:t>
            </a:r>
          </a:p>
          <a:p>
            <a:pPr lvl="1"/>
            <a:r>
              <a:rPr lang="en-US" dirty="0"/>
              <a:t>And finally saving the relocated pieces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7F5D5B-F504-48D5-9543-0E3C7FF747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21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87"/>
    </mc:Choice>
    <mc:Fallback>
      <p:transition spd="slow" advTm="3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had (at the time) plenty of room in the Language Card</a:t>
            </a:r>
          </a:p>
          <a:p>
            <a:r>
              <a:rPr lang="en-US" dirty="0"/>
              <a:t>Added line "highlighting" (inverse text)</a:t>
            </a:r>
          </a:p>
          <a:p>
            <a:r>
              <a:rPr lang="en-US" dirty="0"/>
              <a:t>Added support for up to 99 screens with page-numbering</a:t>
            </a:r>
          </a:p>
          <a:p>
            <a:r>
              <a:rPr lang="en-US" dirty="0"/>
              <a:t>Now it's a word-processor and you can write your novel</a:t>
            </a:r>
          </a:p>
          <a:p>
            <a:r>
              <a:rPr lang="en-US" dirty="0"/>
              <a:t>All this in &lt; 2kb of memory, which is all that we could spare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Creep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9A5A6E-9A35-4147-A5D2-5F76186A56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88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67"/>
    </mc:Choice>
    <mc:Fallback>
      <p:transition spd="slow" advTm="6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4238625" y="1876418"/>
            <a:ext cx="6629399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0800-BEFF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5067298" y="1876418"/>
            <a:ext cx="3419476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0900-86FF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3812" y="365125"/>
            <a:ext cx="10669988" cy="1325563"/>
          </a:xfrm>
        </p:spPr>
        <p:txBody>
          <a:bodyPr/>
          <a:lstStyle/>
          <a:p>
            <a:r>
              <a:rPr lang="en-US" dirty="0"/>
              <a:t>Memory map with 4LIVE v3 in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8486774" y="1876416"/>
            <a:ext cx="320992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8700-BFFF</a:t>
            </a:r>
          </a:p>
          <a:p>
            <a:pPr algn="ctr"/>
            <a:r>
              <a:rPr lang="en-US" dirty="0"/>
              <a:t>DOS boot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4238625" y="1876420"/>
            <a:ext cx="828673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23B57D-56F1-44A6-B6B5-F268CB5091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74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22"/>
    </mc:Choice>
    <mc:Fallback>
      <p:transition spd="slow" advTm="5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918128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/>
              <a:t>But wait a moment…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4AEB4A-6642-4B36-A935-DCCE6DDCB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5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4"/>
    </mc:Choice>
    <mc:Fallback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21AD82-A0C5-47B8-BE99-4C3FD4616AF2}"/>
              </a:ext>
            </a:extLst>
          </p:cNvPr>
          <p:cNvSpPr/>
          <p:nvPr/>
        </p:nvSpPr>
        <p:spPr>
          <a:xfrm>
            <a:off x="5067301" y="1876422"/>
            <a:ext cx="3419476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0900-86FF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8486776" y="1876421"/>
            <a:ext cx="3209924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8700-BFFF</a:t>
            </a:r>
          </a:p>
          <a:p>
            <a:pPr algn="ctr"/>
            <a:r>
              <a:rPr lang="en-US" dirty="0"/>
              <a:t>DOS boot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Map with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BC35D-FA96-4504-BC4A-D2EBEE311846}"/>
              </a:ext>
            </a:extLst>
          </p:cNvPr>
          <p:cNvSpPr/>
          <p:nvPr/>
        </p:nvSpPr>
        <p:spPr>
          <a:xfrm>
            <a:off x="4238625" y="1876420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2BC35D-FA96-4504-BC4A-D2EBEE311846}"/>
              </a:ext>
            </a:extLst>
          </p:cNvPr>
          <p:cNvSpPr/>
          <p:nvPr/>
        </p:nvSpPr>
        <p:spPr>
          <a:xfrm>
            <a:off x="4238625" y="1876420"/>
            <a:ext cx="828675" cy="2619375"/>
          </a:xfrm>
          <a:prstGeom prst="rect">
            <a:avLst/>
          </a:prstGeom>
          <a:solidFill>
            <a:schemeClr val="accent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07B757-E244-4662-BBE6-D6BCFA712B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21AD82-A0C5-47B8-BE99-4C3FD4616AF2}"/>
              </a:ext>
            </a:extLst>
          </p:cNvPr>
          <p:cNvSpPr/>
          <p:nvPr/>
        </p:nvSpPr>
        <p:spPr>
          <a:xfrm>
            <a:off x="5067301" y="1876420"/>
            <a:ext cx="5800722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0900-BEFF</a:t>
            </a:r>
          </a:p>
          <a:p>
            <a:pPr algn="ctr"/>
            <a:r>
              <a:rPr lang="en-US" dirty="0"/>
              <a:t>PRESERVED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90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5"/>
    </mc:Choice>
    <mc:Fallback>
      <p:transition spd="slow" advTm="14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918128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/>
              <a:t>SOMETHING HAD TO BE DONE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596033-DC56-460D-B869-70F791520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"/>
    </mc:Choice>
    <mc:Fallback>
      <p:transition spd="slow" advTm="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 err="1"/>
              <a:t>Directi</a:t>
            </a:r>
            <a:r>
              <a:rPr lang="en-US" dirty="0"/>
              <a:t>-DOS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took </a:t>
            </a:r>
            <a:r>
              <a:rPr lang="en-US" dirty="0" err="1"/>
              <a:t>Diversi</a:t>
            </a:r>
            <a:r>
              <a:rPr lang="en-US" dirty="0"/>
              <a:t>-DOS 64K...</a:t>
            </a:r>
          </a:p>
          <a:p>
            <a:r>
              <a:rPr lang="en-US" dirty="0"/>
              <a:t>…and used an emulator to capture the relocated image from LC...</a:t>
            </a:r>
          </a:p>
          <a:p>
            <a:r>
              <a:rPr lang="en-US" dirty="0"/>
              <a:t>…then wrote a new bootloader that loads relocated image into LC...</a:t>
            </a:r>
          </a:p>
          <a:p>
            <a:r>
              <a:rPr lang="en-US" dirty="0"/>
              <a:t>…</a:t>
            </a:r>
            <a:r>
              <a:rPr lang="en-US" b="1" dirty="0"/>
              <a:t>directly</a:t>
            </a:r>
          </a:p>
          <a:p>
            <a:pPr lvl="1"/>
            <a:r>
              <a:rPr lang="en-US" dirty="0" err="1"/>
              <a:t>Diversi</a:t>
            </a:r>
            <a:r>
              <a:rPr lang="en-US" dirty="0"/>
              <a:t>-&gt;</a:t>
            </a:r>
            <a:r>
              <a:rPr lang="en-US" dirty="0" err="1"/>
              <a:t>Directi</a:t>
            </a:r>
            <a:r>
              <a:rPr lang="en-US" dirty="0"/>
              <a:t>.  Ha.</a:t>
            </a:r>
          </a:p>
          <a:p>
            <a:r>
              <a:rPr lang="en-US" dirty="0"/>
              <a:t>No intermediate use of main memory!</a:t>
            </a:r>
          </a:p>
          <a:p>
            <a:r>
              <a:rPr lang="en-US" dirty="0"/>
              <a:t>Undisturbed $900-BEFF memory across reboots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5EEBCB-6EF9-4162-935D-E74B71263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17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40"/>
    </mc:Choice>
    <mc:Fallback>
      <p:transition spd="slow" advTm="3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solidFill>
            <a:schemeClr val="accent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5067301" y="1876418"/>
            <a:ext cx="5800724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0900-BEFF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3812" y="365125"/>
            <a:ext cx="10669988" cy="1325563"/>
          </a:xfrm>
        </p:spPr>
        <p:txBody>
          <a:bodyPr/>
          <a:lstStyle/>
          <a:p>
            <a:r>
              <a:rPr lang="en-US" dirty="0"/>
              <a:t>Memory map with </a:t>
            </a:r>
            <a:r>
              <a:rPr lang="en-US" dirty="0" err="1"/>
              <a:t>Directi</a:t>
            </a:r>
            <a:r>
              <a:rPr lang="en-US" dirty="0"/>
              <a:t>-DOS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BC35D-FA96-4504-BC4A-D2EBEE311846}"/>
              </a:ext>
            </a:extLst>
          </p:cNvPr>
          <p:cNvSpPr/>
          <p:nvPr/>
        </p:nvSpPr>
        <p:spPr>
          <a:xfrm>
            <a:off x="4238625" y="1876420"/>
            <a:ext cx="828675" cy="2619375"/>
          </a:xfrm>
          <a:prstGeom prst="rect">
            <a:avLst/>
          </a:prstGeom>
          <a:solidFill>
            <a:schemeClr val="accent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5F52D3-96F4-4B38-A8B2-C1C1E03F9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8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2"/>
    </mc:Choice>
    <mc:Fallback>
      <p:transition spd="slow" advTm="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1311965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/>
              <a:t>STILL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243592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/>
              <a:t>NOT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3175219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/>
              <a:t>GOOD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4106846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/>
              <a:t>ENOUGH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84B420-97E1-4D89-9057-FC068529FA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74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"/>
    </mc:Choice>
    <mc:Fallback>
      <p:transition spd="slow" advTm="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Directi</a:t>
            </a:r>
            <a:r>
              <a:rPr lang="en-US" dirty="0"/>
              <a:t>-DOS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compressed it to fit onto only two tracks</a:t>
            </a:r>
          </a:p>
          <a:p>
            <a:r>
              <a:rPr lang="en-US" dirty="0"/>
              <a:t>Now we have the complete </a:t>
            </a:r>
            <a:r>
              <a:rPr lang="en-US" dirty="0" err="1"/>
              <a:t>Diversi</a:t>
            </a:r>
            <a:r>
              <a:rPr lang="en-US" dirty="0"/>
              <a:t>-DOS 64K in Language Card</a:t>
            </a:r>
          </a:p>
          <a:p>
            <a:r>
              <a:rPr lang="en-US" dirty="0"/>
              <a:t>16 more free sectors (one whole track!) on a disk than DOS 3.3</a:t>
            </a:r>
          </a:p>
          <a:p>
            <a:pPr lvl="1"/>
            <a:r>
              <a:rPr lang="en-US" dirty="0"/>
              <a:t>One more free sector than Pronto-DOS!</a:t>
            </a:r>
          </a:p>
          <a:p>
            <a:r>
              <a:rPr lang="en-US" dirty="0"/>
              <a:t>And 4LIVE running from the other bank in Language Card</a:t>
            </a:r>
          </a:p>
          <a:p>
            <a:pPr lvl="1"/>
            <a:r>
              <a:rPr lang="en-US" dirty="0"/>
              <a:t>Demo video:</a:t>
            </a:r>
          </a:p>
          <a:p>
            <a:pPr lvl="1"/>
            <a:r>
              <a:rPr lang="en-US" dirty="0"/>
              <a:t>https://archive.org/details/TheFourthRReasoning4amCrackLive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84C890-8C4C-4838-A87B-0A3A05E43C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88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8"/>
    </mc:Choice>
    <mc:Fallback>
      <p:transition spd="slow" advTm="3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5067301" y="1876418"/>
            <a:ext cx="5800724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0900-BEFF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3812" y="365125"/>
            <a:ext cx="10669988" cy="1325563"/>
          </a:xfrm>
        </p:spPr>
        <p:txBody>
          <a:bodyPr/>
          <a:lstStyle/>
          <a:p>
            <a:r>
              <a:rPr lang="en-US" dirty="0"/>
              <a:t>Memory map with 4LIVE v3 in </a:t>
            </a:r>
            <a:r>
              <a:rPr lang="en-US" dirty="0" err="1"/>
              <a:t>Directi</a:t>
            </a:r>
            <a:r>
              <a:rPr lang="en-US" dirty="0"/>
              <a:t>-DOS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BC35D-FA96-4504-BC4A-D2EBEE311846}"/>
              </a:ext>
            </a:extLst>
          </p:cNvPr>
          <p:cNvSpPr/>
          <p:nvPr/>
        </p:nvSpPr>
        <p:spPr>
          <a:xfrm>
            <a:off x="4238625" y="1876420"/>
            <a:ext cx="828675" cy="2619375"/>
          </a:xfrm>
          <a:prstGeom prst="rect">
            <a:avLst/>
          </a:prstGeom>
          <a:solidFill>
            <a:schemeClr val="accent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1E7974-0567-4882-AE31-717C8ED00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6"/>
    </mc:Choice>
    <mc:Fallback>
      <p:transition spd="slow" advTm="1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4238625" y="1876420"/>
            <a:ext cx="4781549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0800-95FF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21AD82-A0C5-47B8-BE99-4C3FD4616AF2}"/>
              </a:ext>
            </a:extLst>
          </p:cNvPr>
          <p:cNvSpPr/>
          <p:nvPr/>
        </p:nvSpPr>
        <p:spPr>
          <a:xfrm>
            <a:off x="5067300" y="1876422"/>
            <a:ext cx="3952874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0900-95FF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0A223-1FE5-4B17-A048-7DE8F20CCF7C}"/>
              </a:ext>
            </a:extLst>
          </p:cNvPr>
          <p:cNvSpPr/>
          <p:nvPr/>
        </p:nvSpPr>
        <p:spPr>
          <a:xfrm>
            <a:off x="9020174" y="1876421"/>
            <a:ext cx="267652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9600-BFFF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9020174" y="1876421"/>
            <a:ext cx="267652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9600-BFFF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map with DOS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4238625" y="1876420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9ECA3B-B8E4-4E5A-9969-5608BC0425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69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8"/>
    </mc:Choice>
    <mc:Fallback>
      <p:transition spd="slow" advTm="2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5430741"/>
            <a:ext cx="10515600" cy="746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4LIVE: </a:t>
            </a:r>
            <a:r>
              <a:rPr lang="en-US" dirty="0">
                <a:hlinkClick r:id="rId4"/>
              </a:rPr>
              <a:t>https://github.com/a2-4am/4live</a:t>
            </a:r>
            <a:endParaRPr lang="en-US" dirty="0"/>
          </a:p>
          <a:p>
            <a:r>
              <a:rPr lang="en-US" dirty="0" err="1"/>
              <a:t>Directi</a:t>
            </a:r>
            <a:r>
              <a:rPr lang="en-US" dirty="0"/>
              <a:t>-DOS: https://github.com/peterferrie/directi-dos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6B15C2-622D-4E22-A5F9-B21FB4AAE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"/>
    </mc:Choice>
    <mc:Fallback>
      <p:transition spd="slow" advTm="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Diversi</a:t>
            </a:r>
            <a:r>
              <a:rPr lang="en-US" dirty="0"/>
              <a:t>-DOS is based on DOS 3.3</a:t>
            </a:r>
          </a:p>
          <a:p>
            <a:r>
              <a:rPr lang="en-US" dirty="0"/>
              <a:t>Has an option ("64K") to run from Language Card!</a:t>
            </a:r>
          </a:p>
          <a:p>
            <a:r>
              <a:rPr lang="en-US" dirty="0"/>
              <a:t>It has some bug-fixes and other features</a:t>
            </a:r>
          </a:p>
          <a:p>
            <a:r>
              <a:rPr lang="en-US" dirty="0"/>
              <a:t>It can save files &gt; 32kb long</a:t>
            </a:r>
          </a:p>
          <a:p>
            <a:r>
              <a:rPr lang="en-US" dirty="0"/>
              <a:t>In LC mode, only a global page in main memory, just like </a:t>
            </a:r>
            <a:r>
              <a:rPr lang="en-US" dirty="0" err="1"/>
              <a:t>ProDOS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B7315B-8D5F-49D6-8ADF-1639B8A885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62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7"/>
    </mc:Choice>
    <mc:Fallback>
      <p:transition spd="slow" advTm="3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21AD82-A0C5-47B8-BE99-4C3FD4616AF2}"/>
              </a:ext>
            </a:extLst>
          </p:cNvPr>
          <p:cNvSpPr/>
          <p:nvPr/>
        </p:nvSpPr>
        <p:spPr>
          <a:xfrm>
            <a:off x="4238625" y="1876422"/>
            <a:ext cx="6629399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0800-BEFF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5067300" y="1876419"/>
            <a:ext cx="3419474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0900-86FF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8486776" y="1876421"/>
            <a:ext cx="3209924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8700-BFFF</a:t>
            </a:r>
          </a:p>
          <a:p>
            <a:pPr algn="ctr"/>
            <a:r>
              <a:rPr lang="en-US" dirty="0"/>
              <a:t>DOS boot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map with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4238625" y="1876420"/>
            <a:ext cx="828675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FB5AF7-73E4-448B-9EC2-BB2B2B542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4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0"/>
    </mc:Choice>
    <mc:Fallback>
      <p:transition spd="slow" advTm="2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4am wanted a text editor for documenting cracks in-progress</a:t>
            </a:r>
          </a:p>
          <a:p>
            <a:r>
              <a:rPr lang="en-US" dirty="0"/>
              <a:t>It had to be as small as possible but still be useful</a:t>
            </a:r>
          </a:p>
          <a:p>
            <a:r>
              <a:rPr lang="en-US" dirty="0"/>
              <a:t>It's a Terminate-and-Stay-Resident program, like on the PC</a:t>
            </a:r>
          </a:p>
          <a:p>
            <a:r>
              <a:rPr lang="en-US" dirty="0"/>
              <a:t>Activated with a hot-key</a:t>
            </a:r>
          </a:p>
          <a:p>
            <a:r>
              <a:rPr lang="en-US" dirty="0"/>
              <a:t>Allows switching between the real screen and the editor screen</a:t>
            </a:r>
          </a:p>
          <a:p>
            <a:r>
              <a:rPr lang="en-US" dirty="0"/>
              <a:t>Automatically saves progress to allow editing across reboots</a:t>
            </a:r>
          </a:p>
          <a:p>
            <a:r>
              <a:rPr lang="en-US" dirty="0"/>
              <a:t>Free-form typing with cursor navigation and line-wrapping</a:t>
            </a:r>
          </a:p>
          <a:p>
            <a:r>
              <a:rPr lang="en-US" dirty="0"/>
              <a:t>It can even import the real text screen for editing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4LIVE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23C752-0222-430F-AC17-1CF6BAE059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14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87"/>
    </mc:Choice>
    <mc:Fallback>
      <p:transition spd="slow" advTm="6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Version 1 was &lt; 2kb long, and ran from $8000+</a:t>
            </a:r>
          </a:p>
          <a:p>
            <a:r>
              <a:rPr lang="en-US" dirty="0"/>
              <a:t>It supported only one page of text, and only uppercase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4LIVE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1DD9F1-52AE-4577-9C0B-04025252D1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34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7"/>
    </mc:Choice>
    <mc:Fallback>
      <p:transition spd="slow" advTm="1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0C95DA-1DC7-4496-B368-15BD53D966C0}"/>
              </a:ext>
            </a:extLst>
          </p:cNvPr>
          <p:cNvSpPr/>
          <p:nvPr/>
        </p:nvSpPr>
        <p:spPr>
          <a:xfrm>
            <a:off x="4238625" y="1876418"/>
            <a:ext cx="3781423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0800-7FFF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50894-FDDE-47E8-9A13-958918560DF7}"/>
              </a:ext>
            </a:extLst>
          </p:cNvPr>
          <p:cNvSpPr/>
          <p:nvPr/>
        </p:nvSpPr>
        <p:spPr>
          <a:xfrm>
            <a:off x="5067300" y="1876419"/>
            <a:ext cx="2952748" cy="2619375"/>
          </a:xfrm>
          <a:prstGeom prst="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0900-7FFF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21AD82-A0C5-47B8-BE99-4C3FD4616AF2}"/>
              </a:ext>
            </a:extLst>
          </p:cNvPr>
          <p:cNvSpPr/>
          <p:nvPr/>
        </p:nvSpPr>
        <p:spPr>
          <a:xfrm>
            <a:off x="9258300" y="1876422"/>
            <a:ext cx="1609723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9000-BEFF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D3A4F-70A1-4F51-B34E-B74F0017A8CE}"/>
              </a:ext>
            </a:extLst>
          </p:cNvPr>
          <p:cNvSpPr/>
          <p:nvPr/>
        </p:nvSpPr>
        <p:spPr>
          <a:xfrm>
            <a:off x="10868024" y="1876420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BF00-BFFF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12" y="365125"/>
            <a:ext cx="10669988" cy="1325563"/>
          </a:xfrm>
        </p:spPr>
        <p:txBody>
          <a:bodyPr/>
          <a:lstStyle/>
          <a:p>
            <a:r>
              <a:rPr lang="en-US" dirty="0"/>
              <a:t>Memory map with 4LIVE v1 in </a:t>
            </a:r>
            <a:r>
              <a:rPr lang="en-US" dirty="0" err="1"/>
              <a:t>Diversi</a:t>
            </a:r>
            <a:r>
              <a:rPr lang="en-US" dirty="0"/>
              <a:t>-DOS 64K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514350" y="1876425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0200-02FF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3B9AC-3BE6-4E75-B131-3BACE8590A3B}"/>
              </a:ext>
            </a:extLst>
          </p:cNvPr>
          <p:cNvSpPr/>
          <p:nvPr/>
        </p:nvSpPr>
        <p:spPr>
          <a:xfrm>
            <a:off x="1343025" y="1876424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0300-03CF</a:t>
            </a:r>
          </a:p>
          <a:p>
            <a:pPr algn="ctr"/>
            <a:r>
              <a:rPr lang="en-US" dirty="0"/>
              <a:t>SPARE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B0833-8820-45FE-9ED6-ECEF404272E2}"/>
              </a:ext>
            </a:extLst>
          </p:cNvPr>
          <p:cNvSpPr/>
          <p:nvPr/>
        </p:nvSpPr>
        <p:spPr>
          <a:xfrm>
            <a:off x="2171700" y="1876423"/>
            <a:ext cx="828675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03D0-03FF</a:t>
            </a:r>
          </a:p>
          <a:p>
            <a:pPr algn="ctr"/>
            <a:r>
              <a:rPr lang="en-US" dirty="0"/>
              <a:t>DOS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93D85-040E-48ED-8CFF-C7E40D0AC6C1}"/>
              </a:ext>
            </a:extLst>
          </p:cNvPr>
          <p:cNvSpPr/>
          <p:nvPr/>
        </p:nvSpPr>
        <p:spPr>
          <a:xfrm>
            <a:off x="3000375" y="1876423"/>
            <a:ext cx="1238250" cy="261937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0400-07FF</a:t>
            </a:r>
          </a:p>
          <a:p>
            <a:pPr algn="ctr"/>
            <a:r>
              <a:rPr lang="en-US" dirty="0"/>
              <a:t>SCREEN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7D2415-C1B3-4785-B354-99AF347726EA}"/>
              </a:ext>
            </a:extLst>
          </p:cNvPr>
          <p:cNvSpPr/>
          <p:nvPr/>
        </p:nvSpPr>
        <p:spPr>
          <a:xfrm>
            <a:off x="8020050" y="1876417"/>
            <a:ext cx="1238250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8000-8FFF</a:t>
            </a:r>
          </a:p>
          <a:p>
            <a:pPr algn="ctr"/>
            <a:r>
              <a:rPr lang="en-US" dirty="0"/>
              <a:t>4LIVE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B25B31-FBEE-45A2-A4FE-A6D9F1E373AA}"/>
              </a:ext>
            </a:extLst>
          </p:cNvPr>
          <p:cNvSpPr/>
          <p:nvPr/>
        </p:nvSpPr>
        <p:spPr>
          <a:xfrm>
            <a:off x="4238625" y="1876420"/>
            <a:ext cx="828673" cy="261937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0800-08FF</a:t>
            </a:r>
          </a:p>
          <a:p>
            <a:pPr algn="ctr"/>
            <a:r>
              <a:rPr lang="en-US" dirty="0"/>
              <a:t>DOS</a:t>
            </a:r>
          </a:p>
          <a:p>
            <a:pPr algn="ctr"/>
            <a:r>
              <a:rPr lang="en-US" dirty="0"/>
              <a:t>BOOT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025F2A-70CE-4996-A06E-D6D5E7106A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79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1"/>
    </mc:Choice>
    <mc:Fallback>
      <p:transition spd="slow" advTm="1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393A-B125-4E11-A170-A1384F03B0F4}"/>
              </a:ext>
            </a:extLst>
          </p:cNvPr>
          <p:cNvSpPr txBox="1">
            <a:spLocks/>
          </p:cNvSpPr>
          <p:nvPr/>
        </p:nvSpPr>
        <p:spPr>
          <a:xfrm>
            <a:off x="0" y="2918128"/>
            <a:ext cx="12192000" cy="79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NOT GOOD ENOUGH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94D245-3A5C-4AA8-9F40-8E56DE39A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6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5"/>
    </mc:Choice>
    <mc:Fallback>
      <p:transition spd="slow" advTm="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2|6|1.4|3|1.7|3.4|2.3|5.4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1|3.3|13.4|1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8.1|3.5|6.2|14.3|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0.5|1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1.5|13.2|27.8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|4.3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4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|10.9|4.7|5|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5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3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1|6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9|5.3|4.8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1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|5.8|4.8|5.5|6.5|11.2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1.9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833</Words>
  <Application>Microsoft Office PowerPoint</Application>
  <PresentationFormat>Widescreen</PresentationFormat>
  <Paragraphs>283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From Diversi-DOS to Directi-DOS and the creation of 4LIVE </vt:lpstr>
      <vt:lpstr>The Problem</vt:lpstr>
      <vt:lpstr>Memory map with DOS</vt:lpstr>
      <vt:lpstr>One Idea</vt:lpstr>
      <vt:lpstr>Memory map with Diversi-DOS 64K</vt:lpstr>
      <vt:lpstr>Introducing 4LIVE</vt:lpstr>
      <vt:lpstr>4LIVE</vt:lpstr>
      <vt:lpstr>Memory map with 4LIVE v1 in Diversi-DOS 64K</vt:lpstr>
      <vt:lpstr>PowerPoint Presentation</vt:lpstr>
      <vt:lpstr>4LIVE</vt:lpstr>
      <vt:lpstr>Memory map with 4LIVE v2 in Diversi-DOS 64K</vt:lpstr>
      <vt:lpstr>PowerPoint Presentation</vt:lpstr>
      <vt:lpstr>Crazy DOS Tricks</vt:lpstr>
      <vt:lpstr>DOS File Access</vt:lpstr>
      <vt:lpstr>Memory map with 4LIVE v2.1 in Diversi-DOS 64K</vt:lpstr>
      <vt:lpstr>PowerPoint Presentation</vt:lpstr>
      <vt:lpstr>Memory map with 4LIVE v2.2 in Diversi-DOS 64K</vt:lpstr>
      <vt:lpstr>PowerPoint Presentation</vt:lpstr>
      <vt:lpstr>Overlay Manager</vt:lpstr>
      <vt:lpstr>Feature Creep</vt:lpstr>
      <vt:lpstr>Memory map with 4LIVE v3 in Diversi-DOS 64K</vt:lpstr>
      <vt:lpstr>PowerPoint Presentation</vt:lpstr>
      <vt:lpstr>Memory Map with Diversi-DOS 64K</vt:lpstr>
      <vt:lpstr>PowerPoint Presentation</vt:lpstr>
      <vt:lpstr>Introducing Directi-DOS</vt:lpstr>
      <vt:lpstr>Memory map with Directi-DOS</vt:lpstr>
      <vt:lpstr>PowerPoint Presentation</vt:lpstr>
      <vt:lpstr>Directi-DOS</vt:lpstr>
      <vt:lpstr>Memory map with 4LIVE v3 in Directi-DOS</vt:lpstr>
      <vt:lpstr>Thank you</vt:lpstr>
    </vt:vector>
  </TitlesOfParts>
  <Company>Symantec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Diversi-DOS to Directi-DOS</dc:title>
  <dc:creator>Peter Ferrie</dc:creator>
  <cp:lastModifiedBy>peter</cp:lastModifiedBy>
  <cp:revision>188</cp:revision>
  <dcterms:created xsi:type="dcterms:W3CDTF">2017-06-26T19:46:37Z</dcterms:created>
  <dcterms:modified xsi:type="dcterms:W3CDTF">2017-09-09T03:16:03Z</dcterms:modified>
</cp:coreProperties>
</file>